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8" r:id="rId3"/>
    <p:sldId id="259" r:id="rId4"/>
    <p:sldId id="260" r:id="rId5"/>
    <p:sldId id="261" r:id="rId6"/>
    <p:sldId id="262"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56" y="96"/>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17470644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3100664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0845633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1218052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592794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37760708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3687855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2150628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948241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20F0D1-8B23-456B-B5C4-0F041B590F7C}" type="datetimeFigureOut">
              <a:rPr lang="en-ZA" smtClean="0"/>
              <a:t>2024/09/10</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1095602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20F0D1-8B23-456B-B5C4-0F041B590F7C}" type="datetimeFigureOut">
              <a:rPr lang="en-ZA" smtClean="0"/>
              <a:t>2024/09/10</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14101146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20F0D1-8B23-456B-B5C4-0F041B590F7C}" type="datetimeFigureOut">
              <a:rPr lang="en-ZA" smtClean="0"/>
              <a:t>2024/09/10</a:t>
            </a:fld>
            <a:endParaRPr lang="en-ZA"/>
          </a:p>
        </p:txBody>
      </p:sp>
      <p:sp>
        <p:nvSpPr>
          <p:cNvPr id="8" name="Footer Placeholder 7"/>
          <p:cNvSpPr>
            <a:spLocks noGrp="1"/>
          </p:cNvSpPr>
          <p:nvPr>
            <p:ph type="ftr" sz="quarter" idx="11"/>
          </p:nvPr>
        </p:nvSpPr>
        <p:spPr/>
        <p:txBody>
          <a:bodyPr/>
          <a:lstStyle/>
          <a:p>
            <a:endParaRPr lang="en-ZA"/>
          </a:p>
        </p:txBody>
      </p:sp>
      <p:sp>
        <p:nvSpPr>
          <p:cNvPr id="9" name="Slide Number Placeholder 8"/>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3207965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20F0D1-8B23-456B-B5C4-0F041B590F7C}" type="datetimeFigureOut">
              <a:rPr lang="en-ZA" smtClean="0"/>
              <a:t>2024/09/10</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440702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20F0D1-8B23-456B-B5C4-0F041B590F7C}" type="datetimeFigureOut">
              <a:rPr lang="en-ZA" smtClean="0"/>
              <a:t>2024/09/10</a:t>
            </a:fld>
            <a:endParaRPr lang="en-ZA"/>
          </a:p>
        </p:txBody>
      </p:sp>
      <p:sp>
        <p:nvSpPr>
          <p:cNvPr id="3" name="Footer Placeholder 2"/>
          <p:cNvSpPr>
            <a:spLocks noGrp="1"/>
          </p:cNvSpPr>
          <p:nvPr>
            <p:ph type="ftr" sz="quarter" idx="11"/>
          </p:nvPr>
        </p:nvSpPr>
        <p:spPr/>
        <p:txBody>
          <a:bodyPr/>
          <a:lstStyle/>
          <a:p>
            <a:endParaRPr lang="en-ZA"/>
          </a:p>
        </p:txBody>
      </p:sp>
      <p:sp>
        <p:nvSpPr>
          <p:cNvPr id="4" name="Slide Number Placeholder 3"/>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1742102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20F0D1-8B23-456B-B5C4-0F041B590F7C}" type="datetimeFigureOut">
              <a:rPr lang="en-ZA" smtClean="0"/>
              <a:t>2024/09/10</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3573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020F0D1-8B23-456B-B5C4-0F041B590F7C}" type="datetimeFigureOut">
              <a:rPr lang="en-ZA" smtClean="0"/>
              <a:t>2024/09/10</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729AE70-63B0-4249-85FF-5005EF50B598}" type="slidenum">
              <a:rPr lang="en-ZA" smtClean="0"/>
              <a:t>‹#›</a:t>
            </a:fld>
            <a:endParaRPr lang="en-ZA"/>
          </a:p>
        </p:txBody>
      </p:sp>
    </p:spTree>
    <p:extLst>
      <p:ext uri="{BB962C8B-B14F-4D97-AF65-F5344CB8AC3E}">
        <p14:creationId xmlns:p14="http://schemas.microsoft.com/office/powerpoint/2010/main" val="3500822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020F0D1-8B23-456B-B5C4-0F041B590F7C}" type="datetimeFigureOut">
              <a:rPr lang="en-ZA" smtClean="0"/>
              <a:t>2024/09/10</a:t>
            </a:fld>
            <a:endParaRPr lang="en-ZA"/>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ZA"/>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729AE70-63B0-4249-85FF-5005EF50B598}" type="slidenum">
              <a:rPr lang="en-ZA" smtClean="0"/>
              <a:t>‹#›</a:t>
            </a:fld>
            <a:endParaRPr lang="en-ZA"/>
          </a:p>
        </p:txBody>
      </p:sp>
    </p:spTree>
    <p:extLst>
      <p:ext uri="{BB962C8B-B14F-4D97-AF65-F5344CB8AC3E}">
        <p14:creationId xmlns:p14="http://schemas.microsoft.com/office/powerpoint/2010/main" val="112137876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D3B7F49A-5635-FCC0-2088-33FCE40E1BF3}"/>
              </a:ext>
            </a:extLst>
          </p:cNvPr>
          <p:cNvSpPr>
            <a:spLocks noGrp="1" noChangeArrowheads="1"/>
          </p:cNvSpPr>
          <p:nvPr>
            <p:ph type="ctrTitle"/>
          </p:nvPr>
        </p:nvSpPr>
        <p:spPr bwMode="auto">
          <a:xfrm>
            <a:off x="2417779" y="1996894"/>
            <a:ext cx="8637073" cy="25414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Arial" panose="020B0604020202020204" pitchFamily="34" charset="0"/>
              </a:rPr>
              <a:t>Business Processes IT/ Network and Mapping</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51436878-8C82-D1FD-8CD1-4217833B8D71}"/>
              </a:ext>
            </a:extLst>
          </p:cNvPr>
          <p:cNvSpPr>
            <a:spLocks noGrp="1" noChangeArrowheads="1"/>
          </p:cNvSpPr>
          <p:nvPr>
            <p:ph type="subTitle"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E2841"/>
                </a:solidFill>
                <a:effectLst/>
                <a:latin typeface="Aptos" panose="020B0004020202020204" pitchFamily="34" charset="0"/>
                <a:ea typeface="Times New Roman" panose="02020603050405020304" pitchFamily="18" charset="0"/>
                <a:cs typeface="Times New Roman" panose="02020603050405020304" pitchFamily="18" charset="0"/>
              </a:rPr>
              <a:t>WORK INTEGRATED LEARNING (XIMT6329)</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8E65DA7A-9687-F625-5D87-C2614A2221E9}"/>
              </a:ext>
            </a:extLst>
          </p:cNvPr>
          <p:cNvSpPr txBox="1"/>
          <p:nvPr/>
        </p:nvSpPr>
        <p:spPr>
          <a:xfrm>
            <a:off x="2417779" y="603358"/>
            <a:ext cx="6104020" cy="2400657"/>
          </a:xfrm>
          <a:prstGeom prst="rect">
            <a:avLst/>
          </a:prstGeom>
          <a:noFill/>
        </p:spPr>
        <p:txBody>
          <a:bodyPr wrap="square">
            <a:spAutoFit/>
          </a:bodyPr>
          <a:lstStyle/>
          <a:p>
            <a:r>
              <a:rPr lang="en-US" sz="2400"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Jack of All Trades</a:t>
            </a:r>
            <a:endParaRPr lang="en-ZA" sz="1600" dirty="0">
              <a:solidFill>
                <a:schemeClr val="tx1">
                  <a:lumMod val="95000"/>
                  <a:lumOff val="5000"/>
                </a:schemeClr>
              </a:solidFill>
              <a:effectLst/>
              <a:latin typeface="Aptos" panose="020B0004020202020204" pitchFamily="34" charset="0"/>
              <a:ea typeface="Times New Roman" panose="02020603050405020304" pitchFamily="18" charset="0"/>
              <a:cs typeface="Times New Roman" panose="02020603050405020304" pitchFamily="18" charset="0"/>
            </a:endParaRPr>
          </a:p>
          <a:p>
            <a:r>
              <a:rPr lang="en-US" sz="1800"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ZA" sz="1600" dirty="0">
              <a:solidFill>
                <a:schemeClr val="tx1">
                  <a:lumMod val="95000"/>
                  <a:lumOff val="5000"/>
                </a:schemeClr>
              </a:solidFill>
              <a:effectLst/>
              <a:latin typeface="Aptos" panose="020B0004020202020204" pitchFamily="34" charset="0"/>
              <a:ea typeface="Times New Roman" panose="02020603050405020304" pitchFamily="18" charset="0"/>
              <a:cs typeface="Times New Roman" panose="02020603050405020304" pitchFamily="18" charset="0"/>
            </a:endParaRPr>
          </a:p>
          <a:p>
            <a:r>
              <a:rPr lang="en-US" sz="1800" b="1"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GROUP LEADER	</a:t>
            </a:r>
            <a:r>
              <a:rPr lang="en-US" sz="1800"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 BORNWISE NKATEKO BALOYI</a:t>
            </a:r>
            <a:endParaRPr lang="en-ZA" sz="1600" dirty="0">
              <a:solidFill>
                <a:schemeClr val="tx1">
                  <a:lumMod val="95000"/>
                  <a:lumOff val="5000"/>
                </a:schemeClr>
              </a:solidFill>
              <a:effectLst/>
              <a:latin typeface="Aptos" panose="020B0004020202020204" pitchFamily="34" charset="0"/>
              <a:ea typeface="Times New Roman" panose="02020603050405020304" pitchFamily="18" charset="0"/>
              <a:cs typeface="Times New Roman" panose="02020603050405020304" pitchFamily="18" charset="0"/>
            </a:endParaRPr>
          </a:p>
          <a:p>
            <a:r>
              <a:rPr lang="en-US" sz="1800" b="1"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SECRETARY		</a:t>
            </a:r>
            <a:r>
              <a:rPr lang="en-US" sz="1800"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 TSHILIDZI RAMABULANI</a:t>
            </a:r>
            <a:endParaRPr lang="en-ZA" sz="1600" dirty="0">
              <a:solidFill>
                <a:schemeClr val="tx1">
                  <a:lumMod val="95000"/>
                  <a:lumOff val="5000"/>
                </a:schemeClr>
              </a:solidFill>
              <a:effectLst/>
              <a:latin typeface="Aptos" panose="020B0004020202020204" pitchFamily="34" charset="0"/>
              <a:ea typeface="Times New Roman" panose="02020603050405020304" pitchFamily="18" charset="0"/>
              <a:cs typeface="Times New Roman" panose="02020603050405020304" pitchFamily="18" charset="0"/>
            </a:endParaRPr>
          </a:p>
          <a:p>
            <a:r>
              <a:rPr lang="en-US" sz="1800" b="1"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OTHER MEMBERS	</a:t>
            </a:r>
            <a:r>
              <a:rPr lang="en-US" sz="1800"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 SOLOMON MOSHOKOA</a:t>
            </a:r>
            <a:endParaRPr lang="en-ZA" sz="1600" dirty="0">
              <a:solidFill>
                <a:schemeClr val="tx1">
                  <a:lumMod val="95000"/>
                  <a:lumOff val="5000"/>
                </a:schemeClr>
              </a:solidFill>
              <a:effectLst/>
              <a:latin typeface="Aptos" panose="020B0004020202020204" pitchFamily="34" charset="0"/>
              <a:ea typeface="Times New Roman" panose="02020603050405020304" pitchFamily="18" charset="0"/>
              <a:cs typeface="Times New Roman" panose="02020603050405020304" pitchFamily="18" charset="0"/>
            </a:endParaRPr>
          </a:p>
          <a:p>
            <a:r>
              <a:rPr lang="en-US" sz="1800"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                    			:  ROANDISWA MBENDZI</a:t>
            </a:r>
            <a:endParaRPr lang="en-ZA" sz="1600" dirty="0">
              <a:solidFill>
                <a:schemeClr val="tx1">
                  <a:lumMod val="95000"/>
                  <a:lumOff val="5000"/>
                </a:schemeClr>
              </a:solidFill>
              <a:effectLst/>
              <a:latin typeface="Aptos" panose="020B0004020202020204" pitchFamily="34" charset="0"/>
              <a:ea typeface="Times New Roman" panose="02020603050405020304" pitchFamily="18" charset="0"/>
              <a:cs typeface="Times New Roman" panose="02020603050405020304" pitchFamily="18" charset="0"/>
            </a:endParaRPr>
          </a:p>
          <a:p>
            <a:r>
              <a:rPr lang="en-US" sz="1800" dirty="0">
                <a:solidFill>
                  <a:schemeClr val="tx1">
                    <a:lumMod val="95000"/>
                    <a:lumOff val="5000"/>
                  </a:schemeClr>
                </a:solidFill>
                <a:effectLst/>
                <a:latin typeface="Arial" panose="020B0604020202020204" pitchFamily="34" charset="0"/>
                <a:ea typeface="Times New Roman" panose="02020603050405020304" pitchFamily="18" charset="0"/>
                <a:cs typeface="Times New Roman" panose="02020603050405020304" pitchFamily="18" charset="0"/>
              </a:rPr>
              <a:t>                         		: PUSELETSO MAMABOLO</a:t>
            </a:r>
            <a:endParaRPr lang="en-ZA" sz="1600" dirty="0">
              <a:solidFill>
                <a:schemeClr val="tx1">
                  <a:lumMod val="95000"/>
                  <a:lumOff val="5000"/>
                </a:schemeClr>
              </a:solidFill>
              <a:effectLst/>
              <a:latin typeface="Aptos" panose="020B0004020202020204" pitchFamily="34" charset="0"/>
              <a:ea typeface="Times New Roman" panose="02020603050405020304" pitchFamily="18" charset="0"/>
              <a:cs typeface="Times New Roman" panose="02020603050405020304" pitchFamily="18" charset="0"/>
            </a:endParaRPr>
          </a:p>
          <a:p>
            <a:r>
              <a:rPr lang="en-US" sz="1800" cap="all" dirty="0">
                <a:solidFill>
                  <a:schemeClr val="tx1">
                    <a:lumMod val="95000"/>
                    <a:lumOff val="5000"/>
                  </a:schemeClr>
                </a:solidFill>
                <a:effectLst/>
                <a:latin typeface="Aptos" panose="020B0004020202020204" pitchFamily="34" charset="0"/>
                <a:ea typeface="Times New Roman" panose="02020603050405020304" pitchFamily="18" charset="0"/>
                <a:cs typeface="Times New Roman" panose="02020603050405020304" pitchFamily="18" charset="0"/>
              </a:rPr>
              <a:t> </a:t>
            </a:r>
            <a:endParaRPr lang="en-ZA" sz="1600" dirty="0">
              <a:solidFill>
                <a:schemeClr val="tx1">
                  <a:lumMod val="95000"/>
                  <a:lumOff val="5000"/>
                </a:schemeClr>
              </a:solidFill>
              <a:effectLst/>
              <a:latin typeface="Aptos" panose="020B0004020202020204" pitchFamily="34" charset="0"/>
              <a:ea typeface="Times New Roman" panose="02020603050405020304" pitchFamily="18" charset="0"/>
              <a:cs typeface="Times New Roman" panose="02020603050405020304" pitchFamily="18" charset="0"/>
            </a:endParaRPr>
          </a:p>
        </p:txBody>
      </p:sp>
      <p:pic>
        <p:nvPicPr>
          <p:cNvPr id="10" name="Video 9">
            <a:hlinkClick r:id="" action="ppaction://media"/>
            <a:extLst>
              <a:ext uri="{FF2B5EF4-FFF2-40B4-BE49-F238E27FC236}">
                <a16:creationId xmlns:a16="http://schemas.microsoft.com/office/drawing/2014/main" id="{55947791-BA58-E7FF-F3C3-41E49062913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03593940"/>
      </p:ext>
    </p:extLst>
  </p:cSld>
  <p:clrMapOvr>
    <a:masterClrMapping/>
  </p:clrMapOvr>
  <mc:AlternateContent xmlns:mc="http://schemas.openxmlformats.org/markup-compatibility/2006">
    <mc:Choice xmlns:p14="http://schemas.microsoft.com/office/powerpoint/2010/main" Requires="p14">
      <p:transition spd="slow" p14:dur="2000" advTm="16717"/>
    </mc:Choice>
    <mc:Fallback>
      <p:transition spd="slow" advTm="16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D01C6F-00DA-F63C-51BC-FD71B4AF1A1D}"/>
              </a:ext>
            </a:extLst>
          </p:cNvPr>
          <p:cNvSpPr txBox="1"/>
          <p:nvPr/>
        </p:nvSpPr>
        <p:spPr>
          <a:xfrm>
            <a:off x="256674" y="578383"/>
            <a:ext cx="11935326" cy="3262432"/>
          </a:xfrm>
          <a:prstGeom prst="rect">
            <a:avLst/>
          </a:prstGeom>
          <a:noFill/>
        </p:spPr>
        <p:txBody>
          <a:bodyPr wrap="square">
            <a:spAutoFit/>
          </a:bodyPr>
          <a:lstStyle/>
          <a:p>
            <a:pPr>
              <a:lnSpc>
                <a:spcPct val="150000"/>
              </a:lnSpc>
              <a:spcAft>
                <a:spcPts val="800"/>
              </a:spcAft>
            </a:pPr>
            <a:r>
              <a:rPr lang="en-ZA" sz="2800" b="1" kern="100" dirty="0">
                <a:effectLst/>
                <a:latin typeface="Arial" panose="020B0604020202020204" pitchFamily="34" charset="0"/>
                <a:ea typeface="Aptos" panose="020B0004020202020204" pitchFamily="34" charset="0"/>
                <a:cs typeface="Times New Roman" panose="02020603050405020304" pitchFamily="18" charset="0"/>
              </a:rPr>
              <a:t>Business Processes IT/ Network and Mapping </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50000"/>
              </a:lnSpc>
              <a:spcAft>
                <a:spcPts val="800"/>
              </a:spcAft>
            </a:pPr>
            <a:r>
              <a:rPr lang="en-ZA" sz="1800" kern="100" dirty="0">
                <a:effectLst/>
                <a:latin typeface="Arial" panose="020B0604020202020204" pitchFamily="34" charset="0"/>
                <a:ea typeface="Aptos" panose="020B0004020202020204" pitchFamily="34" charset="0"/>
                <a:cs typeface="Times New Roman" panose="02020603050405020304" pitchFamily="18" charset="0"/>
              </a:rPr>
              <a:t>Proposal for Developing an Interconnected Computer Network for Central Karoo District</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50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1. IT Situation/Description</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ZA" sz="1800" dirty="0">
                <a:effectLst/>
                <a:latin typeface="Arial" panose="020B0604020202020204" pitchFamily="34" charset="0"/>
                <a:ea typeface="Aptos" panose="020B0004020202020204" pitchFamily="34" charset="0"/>
              </a:rPr>
              <a:t>Central Karoo located 417 km southeast of Cape Town, South Africa, has transitioned from a thriving railway junction to an agricultural community due to the collapse of the South African railway system. This shift has left the region poorly connected in terms of telephony and Internet services. Despite ongoing 5G rollout efforts, connectivity remains unstable with intermittent service and heavy noise. The district comprises 3000 homes, three district hospitals, and a government administrative building housing 28 offices for 200 employees</a:t>
            </a:r>
            <a:endParaRPr lang="en-ZA" dirty="0"/>
          </a:p>
        </p:txBody>
      </p:sp>
      <p:pic>
        <p:nvPicPr>
          <p:cNvPr id="6" name="Video 5">
            <a:hlinkClick r:id="" action="ppaction://media"/>
            <a:extLst>
              <a:ext uri="{FF2B5EF4-FFF2-40B4-BE49-F238E27FC236}">
                <a16:creationId xmlns:a16="http://schemas.microsoft.com/office/drawing/2014/main" id="{EFD738D2-51E6-5644-5DB1-9E04536B7F2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3067893"/>
      </p:ext>
    </p:extLst>
  </p:cSld>
  <p:clrMapOvr>
    <a:masterClrMapping/>
  </p:clrMapOvr>
  <mc:AlternateContent xmlns:mc="http://schemas.openxmlformats.org/markup-compatibility/2006">
    <mc:Choice xmlns:p14="http://schemas.microsoft.com/office/powerpoint/2010/main" Requires="p14">
      <p:transition spd="slow" p14:dur="2000" advTm="34211"/>
    </mc:Choice>
    <mc:Fallback>
      <p:transition spd="slow" advTm="34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20597C-917E-84F3-FFE3-5D265A5D2B4E}"/>
              </a:ext>
            </a:extLst>
          </p:cNvPr>
          <p:cNvSpPr txBox="1"/>
          <p:nvPr/>
        </p:nvSpPr>
        <p:spPr>
          <a:xfrm>
            <a:off x="208547" y="0"/>
            <a:ext cx="11983453" cy="6628738"/>
          </a:xfrm>
          <a:prstGeom prst="rect">
            <a:avLst/>
          </a:prstGeom>
          <a:noFill/>
        </p:spPr>
        <p:txBody>
          <a:bodyPr wrap="square">
            <a:spAutoFit/>
          </a:bodyPr>
          <a:lstStyle/>
          <a:p>
            <a:pPr>
              <a:lnSpc>
                <a:spcPct val="115000"/>
              </a:lnSpc>
              <a:spcAft>
                <a:spcPts val="800"/>
              </a:spcAft>
            </a:pPr>
            <a:r>
              <a:rPr lang="en-ZA" sz="1800" b="1" kern="100">
                <a:effectLst/>
                <a:latin typeface="Arial" panose="020B0604020202020204" pitchFamily="34" charset="0"/>
                <a:ea typeface="Aptos" panose="020B0004020202020204" pitchFamily="34" charset="0"/>
                <a:cs typeface="Times New Roman" panose="02020603050405020304" pitchFamily="18" charset="0"/>
              </a:rPr>
              <a:t>1. </a:t>
            </a:r>
            <a:r>
              <a:rPr lang="en-ZA" sz="1800" kern="100">
                <a:effectLst/>
                <a:latin typeface="Arial" panose="020B0604020202020204" pitchFamily="34" charset="0"/>
                <a:ea typeface="Aptos" panose="020B0004020202020204" pitchFamily="34" charset="0"/>
                <a:cs typeface="Times New Roman" panose="02020603050405020304" pitchFamily="18" charset="0"/>
              </a:rPr>
              <a:t>Geographic and Economic Background</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a:effectLst/>
                <a:latin typeface="Arial" panose="020B0604020202020204" pitchFamily="34" charset="0"/>
                <a:ea typeface="Aptos" panose="020B0004020202020204" pitchFamily="34" charset="0"/>
                <a:cs typeface="Times New Roman" panose="02020603050405020304" pitchFamily="18" charset="0"/>
              </a:rPr>
              <a:t>Location:</a:t>
            </a:r>
            <a:r>
              <a:rPr lang="en-ZA" sz="1800" kern="100">
                <a:effectLst/>
                <a:latin typeface="Arial" panose="020B0604020202020204" pitchFamily="34" charset="0"/>
                <a:ea typeface="Aptos" panose="020B0004020202020204" pitchFamily="34" charset="0"/>
                <a:cs typeface="Times New Roman" panose="02020603050405020304" pitchFamily="18" charset="0"/>
              </a:rPr>
              <a:t> Central Karoo, a rural district with 3000 homes, three district hospitals, and a district administrative building.</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a:effectLst/>
                <a:latin typeface="Arial" panose="020B0604020202020204" pitchFamily="34" charset="0"/>
                <a:ea typeface="Aptos" panose="020B0004020202020204" pitchFamily="34" charset="0"/>
                <a:cs typeface="Times New Roman" panose="02020603050405020304" pitchFamily="18" charset="0"/>
              </a:rPr>
              <a:t>Connectivity Issues:</a:t>
            </a:r>
            <a:r>
              <a:rPr lang="en-ZA" sz="1800" kern="100">
                <a:effectLst/>
                <a:latin typeface="Arial" panose="020B0604020202020204" pitchFamily="34" charset="0"/>
                <a:ea typeface="Aptos" panose="020B0004020202020204" pitchFamily="34" charset="0"/>
                <a:cs typeface="Times New Roman" panose="02020603050405020304" pitchFamily="18" charset="0"/>
              </a:rPr>
              <a:t> The area has limited fixed telephony and internet connectivity, with an unreliable 5G network currently being rolled out.</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kern="100">
                <a:effectLst/>
                <a:latin typeface="Arial" panose="020B0604020202020204" pitchFamily="34" charset="0"/>
                <a:ea typeface="Aptos" panose="020B0004020202020204" pitchFamily="34" charset="0"/>
                <a:cs typeface="Times New Roman" panose="02020603050405020304" pitchFamily="18" charset="0"/>
              </a:rPr>
              <a:t>2. Existing IT Infrastructure</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b="1" kern="100">
                <a:effectLst/>
                <a:latin typeface="Arial" panose="020B0604020202020204" pitchFamily="34" charset="0"/>
                <a:ea typeface="Aptos" panose="020B0004020202020204" pitchFamily="34" charset="0"/>
                <a:cs typeface="Times New Roman" panose="02020603050405020304" pitchFamily="18" charset="0"/>
              </a:rPr>
              <a:t>Network Operating Centre (NOC)</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a:effectLst/>
                <a:latin typeface="Arial" panose="020B0604020202020204" pitchFamily="34" charset="0"/>
                <a:ea typeface="Aptos" panose="020B0004020202020204" pitchFamily="34" charset="0"/>
                <a:cs typeface="Times New Roman" panose="02020603050405020304" pitchFamily="18" charset="0"/>
              </a:rPr>
              <a:t>Power Backup:</a:t>
            </a:r>
            <a:r>
              <a:rPr lang="en-ZA" sz="1800" kern="100">
                <a:effectLst/>
                <a:latin typeface="Arial" panose="020B0604020202020204" pitchFamily="34" charset="0"/>
                <a:ea typeface="Aptos" panose="020B0004020202020204" pitchFamily="34" charset="0"/>
                <a:cs typeface="Times New Roman" panose="02020603050405020304" pitchFamily="18" charset="0"/>
              </a:rPr>
              <a:t> The NOC is equipped with 70 deep cycle batteries, five inverters, solar regulators, and DC/AC disconnects.</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a:effectLst/>
                <a:latin typeface="Arial" panose="020B0604020202020204" pitchFamily="34" charset="0"/>
                <a:ea typeface="Aptos" panose="020B0004020202020204" pitchFamily="34" charset="0"/>
                <a:cs typeface="Times New Roman" panose="02020603050405020304" pitchFamily="18" charset="0"/>
              </a:rPr>
              <a:t>Server Room:</a:t>
            </a:r>
            <a:r>
              <a:rPr lang="en-ZA" sz="1800" kern="100">
                <a:effectLst/>
                <a:latin typeface="Arial" panose="020B0604020202020204" pitchFamily="34" charset="0"/>
                <a:ea typeface="Aptos" panose="020B0004020202020204" pitchFamily="34" charset="0"/>
                <a:cs typeface="Times New Roman" panose="02020603050405020304" pitchFamily="18" charset="0"/>
              </a:rPr>
              <a:t> Houses a rack unit for servers, with cooling and dust prevention measures.</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a:effectLst/>
                <a:latin typeface="Arial" panose="020B0604020202020204" pitchFamily="34" charset="0"/>
                <a:ea typeface="Aptos" panose="020B0004020202020204" pitchFamily="34" charset="0"/>
                <a:cs typeface="Times New Roman" panose="02020603050405020304" pitchFamily="18" charset="0"/>
              </a:rPr>
              <a:t>Solar Panels:</a:t>
            </a:r>
            <a:r>
              <a:rPr lang="en-ZA" sz="1800" kern="100">
                <a:effectLst/>
                <a:latin typeface="Arial" panose="020B0604020202020204" pitchFamily="34" charset="0"/>
                <a:ea typeface="Aptos" panose="020B0004020202020204" pitchFamily="34" charset="0"/>
                <a:cs typeface="Times New Roman" panose="02020603050405020304" pitchFamily="18" charset="0"/>
              </a:rPr>
              <a:t> 24 solar panels installed on a south-facing, 20-degree inclined roof to power the NOC.</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228600">
              <a:lnSpc>
                <a:spcPct val="115000"/>
              </a:lnSpc>
              <a:spcAft>
                <a:spcPts val="800"/>
              </a:spcAft>
            </a:pPr>
            <a:r>
              <a:rPr lang="en-ZA" sz="1800" b="1" kern="100">
                <a:effectLst/>
                <a:latin typeface="Arial" panose="020B0604020202020204" pitchFamily="34" charset="0"/>
                <a:ea typeface="Aptos" panose="020B0004020202020204" pitchFamily="34" charset="0"/>
                <a:cs typeface="Times New Roman" panose="02020603050405020304" pitchFamily="18" charset="0"/>
              </a:rPr>
              <a:t>Wireless Backbone Infrastructure</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a:effectLst/>
                <a:latin typeface="Arial" panose="020B0604020202020204" pitchFamily="34" charset="0"/>
                <a:ea typeface="Aptos" panose="020B0004020202020204" pitchFamily="34" charset="0"/>
                <a:cs typeface="Times New Roman" panose="02020603050405020304" pitchFamily="18" charset="0"/>
              </a:rPr>
              <a:t>Smart Bridges Multi-band Access Points:</a:t>
            </a:r>
            <a:r>
              <a:rPr lang="en-ZA" sz="1800" kern="100">
                <a:effectLst/>
                <a:latin typeface="Arial" panose="020B0604020202020204" pitchFamily="34" charset="0"/>
                <a:ea typeface="Aptos" panose="020B0004020202020204" pitchFamily="34" charset="0"/>
                <a:cs typeface="Times New Roman" panose="02020603050405020304" pitchFamily="18" charset="0"/>
              </a:rPr>
              <a:t> These provide point-to-multipoint wireless links.</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a:effectLst/>
                <a:latin typeface="Arial" panose="020B0604020202020204" pitchFamily="34" charset="0"/>
                <a:ea typeface="Aptos" panose="020B0004020202020204" pitchFamily="34" charset="0"/>
                <a:cs typeface="Times New Roman" panose="02020603050405020304" pitchFamily="18" charset="0"/>
              </a:rPr>
              <a:t>Network Topology:</a:t>
            </a:r>
            <a:r>
              <a:rPr lang="en-ZA" sz="1800" kern="100">
                <a:effectLst/>
                <a:latin typeface="Arial" panose="020B0604020202020204" pitchFamily="34" charset="0"/>
                <a:ea typeface="Aptos" panose="020B0004020202020204" pitchFamily="34" charset="0"/>
                <a:cs typeface="Times New Roman" panose="02020603050405020304" pitchFamily="18" charset="0"/>
              </a:rPr>
              <a:t> A star topology with a 90-degree sectoral antenna and an omnidirectional antenna to cover the area.</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kern="100">
                <a:effectLst/>
                <a:latin typeface="Arial" panose="020B0604020202020204" pitchFamily="34" charset="0"/>
                <a:ea typeface="Aptos" panose="020B0004020202020204" pitchFamily="34" charset="0"/>
                <a:cs typeface="Times New Roman" panose="02020603050405020304" pitchFamily="18" charset="0"/>
              </a:rPr>
              <a:t>3. Applications and Security Concerns</a:t>
            </a:r>
            <a:r>
              <a:rPr lang="en-ZA" sz="1800" b="1" kern="100">
                <a:effectLst/>
                <a:latin typeface="Arial" panose="020B0604020202020204" pitchFamily="34" charset="0"/>
                <a:ea typeface="Aptos" panose="020B0004020202020204" pitchFamily="34" charset="0"/>
                <a:cs typeface="Times New Roman" panose="02020603050405020304" pitchFamily="18" charset="0"/>
              </a:rPr>
              <a:t>:</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a:effectLst/>
                <a:latin typeface="Arial" panose="020B0604020202020204" pitchFamily="34" charset="0"/>
                <a:ea typeface="Aptos" panose="020B0004020202020204" pitchFamily="34" charset="0"/>
                <a:cs typeface="Times New Roman" panose="02020603050405020304" pitchFamily="18" charset="0"/>
              </a:rPr>
              <a:t>ERP and Microsoft Office:</a:t>
            </a:r>
            <a:r>
              <a:rPr lang="en-ZA" sz="1800" kern="100">
                <a:effectLst/>
                <a:latin typeface="Arial" panose="020B0604020202020204" pitchFamily="34" charset="0"/>
                <a:ea typeface="Aptos" panose="020B0004020202020204" pitchFamily="34" charset="0"/>
                <a:cs typeface="Times New Roman" panose="02020603050405020304" pitchFamily="18" charset="0"/>
              </a:rPr>
              <a:t> Installed on 200 government desktops.</a:t>
            </a:r>
            <a:endParaRPr lang="en-ZA" sz="1800" kern="10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a:effectLst/>
                <a:latin typeface="Arial" panose="020B0604020202020204" pitchFamily="34" charset="0"/>
                <a:ea typeface="Aptos" panose="020B0004020202020204" pitchFamily="34" charset="0"/>
                <a:cs typeface="Times New Roman" panose="02020603050405020304" pitchFamily="18" charset="0"/>
              </a:rPr>
              <a:t>Security Concerns</a:t>
            </a:r>
            <a:r>
              <a:rPr lang="en-ZA" sz="1800" kern="100">
                <a:effectLst/>
                <a:latin typeface="Arial" panose="020B0604020202020204" pitchFamily="34" charset="0"/>
                <a:ea typeface="Aptos" panose="020B0004020202020204" pitchFamily="34" charset="0"/>
                <a:cs typeface="Times New Roman" panose="02020603050405020304" pitchFamily="18" charset="0"/>
              </a:rPr>
              <a:t>: Issues with trust and security among external suppliers accessing government data.</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7" name="Video 6">
            <a:hlinkClick r:id="" action="ppaction://media"/>
            <a:extLst>
              <a:ext uri="{FF2B5EF4-FFF2-40B4-BE49-F238E27FC236}">
                <a16:creationId xmlns:a16="http://schemas.microsoft.com/office/drawing/2014/main" id="{807D6B56-2474-C62B-5CFA-9D4BFACE3CD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36170086"/>
      </p:ext>
    </p:extLst>
  </p:cSld>
  <p:clrMapOvr>
    <a:masterClrMapping/>
  </p:clrMapOvr>
  <mc:AlternateContent xmlns:mc="http://schemas.openxmlformats.org/markup-compatibility/2006">
    <mc:Choice xmlns:p14="http://schemas.microsoft.com/office/powerpoint/2010/main" Requires="p14">
      <p:transition spd="slow" p14:dur="2000" advTm="47122"/>
    </mc:Choice>
    <mc:Fallback>
      <p:transition spd="slow" advTm="47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DC63A4-F552-42D2-BF91-FEB095F43021}"/>
              </a:ext>
            </a:extLst>
          </p:cNvPr>
          <p:cNvSpPr txBox="1"/>
          <p:nvPr/>
        </p:nvSpPr>
        <p:spPr>
          <a:xfrm>
            <a:off x="537410" y="381884"/>
            <a:ext cx="11117179" cy="6094232"/>
          </a:xfrm>
          <a:prstGeom prst="rect">
            <a:avLst/>
          </a:prstGeom>
          <a:noFill/>
        </p:spPr>
        <p:txBody>
          <a:bodyPr wrap="square">
            <a:spAutoFit/>
          </a:bodyPr>
          <a:lstStyle/>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4. Community Engagement:</a:t>
            </a:r>
            <a:endParaRPr lang="en-ZA" sz="1800" b="1"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Processes: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Service Delivery:</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Efficiently providing services and information to 3000 homes.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Public Information Access:</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Ensuring the community has access to necessary updates and resources.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IT/Networking Requirements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Public Wi-Fi Hotspots:</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Strategically placed for community access.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Interactive Website/Portal:</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For accessing government services and information.</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Scalable Network:</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To accommodate future growth and increased demand.</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kern="100" dirty="0">
                <a:effectLst/>
                <a:latin typeface="Arial" panose="020B0604020202020204" pitchFamily="34" charset="0"/>
                <a:ea typeface="Aptos" panose="020B0004020202020204" pitchFamily="34" charset="0"/>
                <a:cs typeface="Times New Roman" panose="02020603050405020304" pitchFamily="18" charset="0"/>
              </a:rPr>
              <a:t>5. Security and Trust Management:</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Processes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Access Control:</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Restricting unauthorized access to sensitive data and systems.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Monitoring:</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Continuously monitoring network traffic for potential threats.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IT/Networking Requirements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Firewalls and IDS/IPS:</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Advanced security measures to protect against cyber threats.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User Authentication:</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Implementing multi-factor authentication for all users.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Audit Trails:</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Tracking and reviewing all access to sensitive systems.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6" name="Video 5">
            <a:hlinkClick r:id="" action="ppaction://media"/>
            <a:extLst>
              <a:ext uri="{FF2B5EF4-FFF2-40B4-BE49-F238E27FC236}">
                <a16:creationId xmlns:a16="http://schemas.microsoft.com/office/drawing/2014/main" id="{1766867F-3915-8DD1-D025-792B9D5763E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20076611"/>
      </p:ext>
    </p:extLst>
  </p:cSld>
  <p:clrMapOvr>
    <a:masterClrMapping/>
  </p:clrMapOvr>
  <mc:AlternateContent xmlns:mc="http://schemas.openxmlformats.org/markup-compatibility/2006">
    <mc:Choice xmlns:p14="http://schemas.microsoft.com/office/powerpoint/2010/main" Requires="p14">
      <p:transition spd="slow" p14:dur="2000" advTm="83395"/>
    </mc:Choice>
    <mc:Fallback>
      <p:transition spd="slow" advTm="833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3D4B2D3-867E-A9CD-FC45-CC64AC9F9182}"/>
              </a:ext>
            </a:extLst>
          </p:cNvPr>
          <p:cNvSpPr txBox="1"/>
          <p:nvPr/>
        </p:nvSpPr>
        <p:spPr>
          <a:xfrm>
            <a:off x="425116" y="574624"/>
            <a:ext cx="11341768" cy="6083460"/>
          </a:xfrm>
          <a:prstGeom prst="rect">
            <a:avLst/>
          </a:prstGeom>
          <a:noFill/>
        </p:spPr>
        <p:txBody>
          <a:bodyPr wrap="square">
            <a:spAutoFit/>
          </a:bodyPr>
          <a:lstStyle/>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Recommendations and Implementation Strategy</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1. </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Phased Implementation:</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Phase 1:</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Upgrade the NOC and establish the core network infrastructure.</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Phase 2:</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Connect government offices and hospitals with secure and reliable networks.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Phase 3:</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Extend connectivity to the 3000 homes and deploy public Wi-Fi hotspots.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kern="100" dirty="0">
                <a:effectLst/>
                <a:latin typeface="Arial" panose="020B0604020202020204" pitchFamily="34" charset="0"/>
                <a:ea typeface="Aptos" panose="020B0004020202020204" pitchFamily="34" charset="0"/>
                <a:cs typeface="Times New Roman" panose="02020603050405020304" pitchFamily="18" charset="0"/>
              </a:rPr>
              <a:t>2. Project Management:</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Timeline:</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The project must be completed within one year.</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Budget:</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Careful monitoring of expenditures to ensure project sustainability, funded by the mayor’s office.</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 </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 </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3. Sustainability Considerations:</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Local Resources:</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Continue utilizing locally available materials and renewable energy sources, such as solar power.</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ZA" sz="1800" b="1" kern="100" dirty="0">
                <a:effectLst/>
                <a:latin typeface="Arial" panose="020B0604020202020204" pitchFamily="34" charset="0"/>
                <a:ea typeface="Aptos" panose="020B0004020202020204" pitchFamily="34" charset="0"/>
                <a:cs typeface="Times New Roman" panose="02020603050405020304" pitchFamily="18" charset="0"/>
              </a:rPr>
              <a:t>Maintenance:</a:t>
            </a:r>
            <a:r>
              <a:rPr lang="en-ZA" sz="1800" kern="100" dirty="0">
                <a:effectLst/>
                <a:latin typeface="Arial" panose="020B0604020202020204" pitchFamily="34" charset="0"/>
                <a:ea typeface="Aptos" panose="020B0004020202020204" pitchFamily="34" charset="0"/>
                <a:cs typeface="Times New Roman" panose="02020603050405020304" pitchFamily="18" charset="0"/>
              </a:rPr>
              <a:t> Develop a long-term maintenance plan for infrastructure, involving training for local personnel.</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6" name="Video 5">
            <a:hlinkClick r:id="" action="ppaction://media"/>
            <a:extLst>
              <a:ext uri="{FF2B5EF4-FFF2-40B4-BE49-F238E27FC236}">
                <a16:creationId xmlns:a16="http://schemas.microsoft.com/office/drawing/2014/main" id="{79C25D8C-7885-F17B-D186-905A2145B16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33325836"/>
      </p:ext>
    </p:extLst>
  </p:cSld>
  <p:clrMapOvr>
    <a:masterClrMapping/>
  </p:clrMapOvr>
  <mc:AlternateContent xmlns:mc="http://schemas.openxmlformats.org/markup-compatibility/2006">
    <mc:Choice xmlns:p14="http://schemas.microsoft.com/office/powerpoint/2010/main" Requires="p14">
      <p:transition spd="slow" p14:dur="2000" advTm="64340"/>
    </mc:Choice>
    <mc:Fallback>
      <p:transition spd="slow" advTm="643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225E6-C159-32B2-BA90-364FAC9049F1}"/>
              </a:ext>
            </a:extLst>
          </p:cNvPr>
          <p:cNvSpPr>
            <a:spLocks noGrp="1"/>
          </p:cNvSpPr>
          <p:nvPr>
            <p:ph type="title"/>
          </p:nvPr>
        </p:nvSpPr>
        <p:spPr/>
        <p:txBody>
          <a:bodyPr/>
          <a:lstStyle/>
          <a:p>
            <a:r>
              <a:rPr lang="en-ZA" sz="3600" b="1" kern="100" dirty="0">
                <a:effectLst/>
                <a:latin typeface="Arial" panose="020B0604020202020204" pitchFamily="34" charset="0"/>
                <a:ea typeface="Aptos" panose="020B0004020202020204" pitchFamily="34" charset="0"/>
                <a:cs typeface="Times New Roman" panose="02020603050405020304" pitchFamily="18" charset="0"/>
              </a:rPr>
              <a:t>Conclusion</a:t>
            </a:r>
            <a:endParaRPr lang="en-ZA" dirty="0"/>
          </a:p>
        </p:txBody>
      </p:sp>
      <p:sp>
        <p:nvSpPr>
          <p:cNvPr id="4" name="TextBox 3">
            <a:extLst>
              <a:ext uri="{FF2B5EF4-FFF2-40B4-BE49-F238E27FC236}">
                <a16:creationId xmlns:a16="http://schemas.microsoft.com/office/drawing/2014/main" id="{569841A0-3B17-D05F-6732-7DEE207FA372}"/>
              </a:ext>
            </a:extLst>
          </p:cNvPr>
          <p:cNvSpPr txBox="1"/>
          <p:nvPr/>
        </p:nvSpPr>
        <p:spPr>
          <a:xfrm>
            <a:off x="677333" y="1708302"/>
            <a:ext cx="8996055" cy="1985415"/>
          </a:xfrm>
          <a:prstGeom prst="rect">
            <a:avLst/>
          </a:prstGeom>
          <a:noFill/>
        </p:spPr>
        <p:txBody>
          <a:bodyPr wrap="square">
            <a:spAutoFit/>
          </a:bodyPr>
          <a:lstStyle/>
          <a:p>
            <a:pPr>
              <a:lnSpc>
                <a:spcPct val="115000"/>
              </a:lnSpc>
              <a:spcAft>
                <a:spcPts val="800"/>
              </a:spcAft>
            </a:pPr>
            <a:r>
              <a:rPr lang="en-ZA" sz="1800" kern="100" dirty="0">
                <a:effectLst/>
                <a:latin typeface="Arial" panose="020B0604020202020204" pitchFamily="34" charset="0"/>
                <a:ea typeface="Aptos" panose="020B0004020202020204" pitchFamily="34" charset="0"/>
                <a:cs typeface="Times New Roman" panose="02020603050405020304" pitchFamily="18" charset="0"/>
              </a:rPr>
              <a:t>This proposal provides a comprehensive plan to establish a robust and sustainable network infrastructure in the Central Karoo district. By addressing connectivity issues, improving service delivery, and enhancing communication, the proposed network will significantly benefit the community, government, and healthcare services in the district. The project will ensure long-term viability and contribute to the overall development of the Central Karoo.</a:t>
            </a:r>
            <a:endParaRPr lang="en-ZA" sz="18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7" name="Video 6">
            <a:hlinkClick r:id="" action="ppaction://media"/>
            <a:extLst>
              <a:ext uri="{FF2B5EF4-FFF2-40B4-BE49-F238E27FC236}">
                <a16:creationId xmlns:a16="http://schemas.microsoft.com/office/drawing/2014/main" id="{FA5181BD-75CC-F5CE-1B12-3269DF45832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69165011"/>
      </p:ext>
    </p:extLst>
  </p:cSld>
  <p:clrMapOvr>
    <a:masterClrMapping/>
  </p:clrMapOvr>
  <mc:AlternateContent xmlns:mc="http://schemas.openxmlformats.org/markup-compatibility/2006">
    <mc:Choice xmlns:p14="http://schemas.microsoft.com/office/powerpoint/2010/main" Requires="p14">
      <p:transition spd="slow" p14:dur="2000" advTm="7995"/>
    </mc:Choice>
    <mc:Fallback>
      <p:transition spd="slow" advTm="79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23</TotalTime>
  <Words>690</Words>
  <Application>Microsoft Office PowerPoint</Application>
  <PresentationFormat>Widescreen</PresentationFormat>
  <Paragraphs>59</Paragraphs>
  <Slides>6</Slides>
  <Notes>0</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Aptos</vt:lpstr>
      <vt:lpstr>Arial</vt:lpstr>
      <vt:lpstr>Symbol</vt:lpstr>
      <vt:lpstr>Trebuchet MS</vt:lpstr>
      <vt:lpstr>Wingdings 3</vt:lpstr>
      <vt:lpstr>Facet</vt:lpstr>
      <vt:lpstr>Business Processes IT/ Network and Mapping</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solomon morongwa moshokoa</dc:creator>
  <cp:lastModifiedBy>solomon morongwa moshokoa</cp:lastModifiedBy>
  <cp:revision>1</cp:revision>
  <dcterms:created xsi:type="dcterms:W3CDTF">2024-09-10T14:39:11Z</dcterms:created>
  <dcterms:modified xsi:type="dcterms:W3CDTF">2024-09-10T15:02:44Z</dcterms:modified>
</cp:coreProperties>
</file>

<file path=docProps/thumbnail.jpeg>
</file>